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56" r:id="rId4"/>
    <p:sldId id="259" r:id="rId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>
      <p:cViewPr>
        <p:scale>
          <a:sx n="94" d="100"/>
          <a:sy n="94" d="100"/>
        </p:scale>
        <p:origin x="-88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35BE34F-6137-405B-9B04-E197E89C39B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AD618EB-FCD9-4489-8F48-5A9DB307D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9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99BD528-372F-45A2-BF56-7F2F48E4D60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A6DCD33-8FE4-40FB-8394-E8A0A3AC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and Note Bookmarks and Post-its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DCD33-8FE4-40FB-8394-E8A0A3AC2D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copies of </a:t>
            </a:r>
            <a:r>
              <a:rPr lang="en-US" dirty="0" err="1" smtClean="0"/>
              <a:t>rbr</a:t>
            </a:r>
            <a:r>
              <a:rPr lang="en-US" dirty="0" smtClean="0"/>
              <a:t> ready</a:t>
            </a:r>
            <a:r>
              <a:rPr lang="en-US" baseline="0" dirty="0" smtClean="0"/>
              <a:t> for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DCD33-8FE4-40FB-8394-E8A0A3AC2D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Active</a:t>
            </a:r>
            <a:r>
              <a:rPr lang="en-US" baseline="0" dirty="0" smtClean="0"/>
              <a:t> Engagement read a picture book halfway through and have students mark on a piece of paper or Post-it the important elements for a re-tell.  Then have them post them on the board or report out after a team 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DCD33-8FE4-40FB-8394-E8A0A3AC2D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3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9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0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4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5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6BC-E74B-44A8-8E50-FB4BD7237D1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7B70-741E-4B17-A1FC-C805C5E6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5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Corbel" pitchFamily="34" charset="0"/>
              </a:rPr>
              <a:t>Launching Reader’s Workshop </a:t>
            </a:r>
            <a:br>
              <a:rPr lang="en-US" b="1" u="sng" dirty="0">
                <a:latin typeface="Corbel" pitchFamily="34" charset="0"/>
              </a:rPr>
            </a:br>
            <a:r>
              <a:rPr lang="en-US" b="1" dirty="0">
                <a:latin typeface="Corbel" pitchFamily="34" charset="0"/>
              </a:rPr>
              <a:t>Day </a:t>
            </a:r>
            <a:r>
              <a:rPr lang="en-US" b="1" dirty="0" smtClean="0">
                <a:latin typeface="Corbel" pitchFamily="34" charset="0"/>
              </a:rPr>
              <a:t>1</a:t>
            </a:r>
            <a:endParaRPr lang="en-US" b="1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3340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orbel" pitchFamily="34" charset="0"/>
              </a:rPr>
              <a:t>Teaching Point:</a:t>
            </a:r>
            <a:r>
              <a:rPr lang="en-US" sz="22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200" dirty="0" smtClean="0">
                <a:latin typeface="Corbel" pitchFamily="34" charset="0"/>
              </a:rPr>
              <a:t>As insightful readers, we </a:t>
            </a:r>
            <a:r>
              <a:rPr lang="en-US" sz="2200" dirty="0">
                <a:latin typeface="Corbel" pitchFamily="34" charset="0"/>
              </a:rPr>
              <a:t>read between the lines of stories, </a:t>
            </a:r>
            <a:r>
              <a:rPr lang="en-US" sz="2200" dirty="0" smtClean="0">
                <a:latin typeface="Corbel" pitchFamily="34" charset="0"/>
              </a:rPr>
              <a:t>making notes </a:t>
            </a:r>
            <a:r>
              <a:rPr lang="en-US" sz="2200" dirty="0">
                <a:latin typeface="Corbel" pitchFamily="34" charset="0"/>
              </a:rPr>
              <a:t>as we </a:t>
            </a:r>
            <a:r>
              <a:rPr lang="en-US" sz="2200" dirty="0" smtClean="0">
                <a:latin typeface="Corbel" pitchFamily="34" charset="0"/>
              </a:rPr>
              <a:t>go by scribbling </a:t>
            </a:r>
            <a:r>
              <a:rPr lang="en-US" sz="2200" dirty="0">
                <a:latin typeface="Corbel" pitchFamily="34" charset="0"/>
              </a:rPr>
              <a:t>in margins </a:t>
            </a:r>
            <a:r>
              <a:rPr lang="en-US" sz="2200" dirty="0" smtClean="0">
                <a:latin typeface="Corbel" pitchFamily="34" charset="0"/>
              </a:rPr>
              <a:t>(only if we own the book) or </a:t>
            </a:r>
            <a:r>
              <a:rPr lang="en-US" sz="2200" dirty="0">
                <a:latin typeface="Corbel" pitchFamily="34" charset="0"/>
              </a:rPr>
              <a:t>on Post-its, so that we see more in </a:t>
            </a:r>
            <a:r>
              <a:rPr lang="en-US" sz="2200" dirty="0" smtClean="0">
                <a:latin typeface="Corbel" pitchFamily="34" charset="0"/>
              </a:rPr>
              <a:t>the stories </a:t>
            </a:r>
            <a:r>
              <a:rPr lang="en-US" sz="2200" dirty="0">
                <a:latin typeface="Corbel" pitchFamily="34" charset="0"/>
              </a:rPr>
              <a:t>we are </a:t>
            </a:r>
            <a:r>
              <a:rPr lang="en-US" sz="2200" dirty="0" smtClean="0">
                <a:latin typeface="Corbel" pitchFamily="34" charset="0"/>
              </a:rPr>
              <a:t>reading.</a:t>
            </a:r>
            <a:endParaRPr lang="en-US" sz="2200" dirty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200" b="1" dirty="0" smtClean="0">
                <a:solidFill>
                  <a:srgbClr val="7030A0"/>
                </a:solidFill>
                <a:latin typeface="Corbel" pitchFamily="34" charset="0"/>
              </a:rPr>
              <a:t>Active Engagement</a:t>
            </a:r>
            <a:r>
              <a:rPr lang="en-US" sz="2200" dirty="0" smtClean="0">
                <a:solidFill>
                  <a:srgbClr val="7030A0"/>
                </a:solidFill>
                <a:latin typeface="Corbel" pitchFamily="34" charset="0"/>
              </a:rPr>
              <a:t>: </a:t>
            </a:r>
            <a:r>
              <a:rPr lang="en-US" sz="2200" dirty="0" smtClean="0">
                <a:latin typeface="Corbel" pitchFamily="34" charset="0"/>
              </a:rPr>
              <a:t>Reading </a:t>
            </a:r>
            <a:r>
              <a:rPr lang="en-US" sz="2200" dirty="0">
                <a:latin typeface="Corbel" pitchFamily="34" charset="0"/>
              </a:rPr>
              <a:t>complex books is somewhat like watching a baseball </a:t>
            </a:r>
            <a:r>
              <a:rPr lang="en-US" sz="2200" dirty="0" smtClean="0">
                <a:latin typeface="Corbel" pitchFamily="34" charset="0"/>
              </a:rPr>
              <a:t>game: </a:t>
            </a:r>
            <a:r>
              <a:rPr lang="en-US" sz="2200" dirty="0">
                <a:latin typeface="Corbel" pitchFamily="34" charset="0"/>
              </a:rPr>
              <a:t>the more we bring to the game in terms of </a:t>
            </a:r>
            <a:r>
              <a:rPr lang="en-US" sz="2200" dirty="0" smtClean="0">
                <a:latin typeface="Corbel" pitchFamily="34" charset="0"/>
              </a:rPr>
              <a:t>knowledge </a:t>
            </a:r>
            <a:r>
              <a:rPr lang="en-US" sz="2200" dirty="0">
                <a:latin typeface="Corbel" pitchFamily="34" charset="0"/>
              </a:rPr>
              <a:t>and insight, the more the game reveals to </a:t>
            </a:r>
            <a:r>
              <a:rPr lang="en-US" sz="2200" dirty="0" smtClean="0">
                <a:latin typeface="Corbel" pitchFamily="34" charset="0"/>
              </a:rPr>
              <a:t>us. Remembering our signposts is important in revealing the deeper meaning of the book. Use these bookmarks to help remind you of the signposts while you read.</a:t>
            </a:r>
          </a:p>
          <a:p>
            <a:pPr>
              <a:buFont typeface="Courier New" pitchFamily="49" charset="0"/>
              <a:buChar char="o"/>
            </a:pP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Independent Practice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: </a:t>
            </a:r>
            <a:r>
              <a:rPr lang="en-US" sz="2200" dirty="0" smtClean="0">
                <a:latin typeface="Corbel" pitchFamily="34" charset="0"/>
              </a:rPr>
              <a:t>As you read today and every day, mark the page or use a Post-it to indicate the signposts you may notice.  </a:t>
            </a:r>
            <a:r>
              <a:rPr lang="en-US" sz="2200" dirty="0">
                <a:latin typeface="Corbel" pitchFamily="34" charset="0"/>
              </a:rPr>
              <a:t>I</a:t>
            </a:r>
            <a:r>
              <a:rPr lang="en-US" sz="2200" dirty="0" smtClean="0">
                <a:latin typeface="Corbel" pitchFamily="34" charset="0"/>
              </a:rPr>
              <a:t>f you use an e-reader, highlight a passage and note what signpost you may be noticing.  </a:t>
            </a:r>
            <a:endParaRPr lang="en-US" sz="2200" dirty="0" smtClean="0">
              <a:latin typeface="Corbel" pitchFamily="34" charset="0"/>
            </a:endParaRPr>
          </a:p>
        </p:txBody>
      </p:sp>
      <p:pic>
        <p:nvPicPr>
          <p:cNvPr id="1028" name="Picture 4" descr="C:\Users\BSD\AppData\Local\Microsoft\Windows\Temporary Internet Files\Content.IE5\KTAY27OW\orangePostI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01000" y="333375"/>
            <a:ext cx="97649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BSD\AppData\Local\Microsoft\Windows\Temporary Internet Files\Content.IE5\KTAY27OW\orangePostI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3374"/>
            <a:ext cx="97649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3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Corbel" pitchFamily="34" charset="0"/>
              </a:rPr>
              <a:t>Launching Reader’s Workshop </a:t>
            </a:r>
            <a:br>
              <a:rPr lang="en-US" b="1" u="sng" dirty="0">
                <a:latin typeface="Corbel" pitchFamily="34" charset="0"/>
              </a:rPr>
            </a:br>
            <a:r>
              <a:rPr lang="en-US" b="1" dirty="0">
                <a:latin typeface="Corbel" pitchFamily="34" charset="0"/>
              </a:rPr>
              <a:t>Day </a:t>
            </a:r>
            <a:r>
              <a:rPr lang="en-US" b="1" dirty="0" smtClean="0">
                <a:latin typeface="Corbel" pitchFamily="34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>
                <a:solidFill>
                  <a:srgbClr val="FF0000"/>
                </a:solidFill>
                <a:latin typeface="Corbel" pitchFamily="34" charset="0"/>
              </a:rPr>
              <a:t>Teaching Point:</a:t>
            </a:r>
            <a:r>
              <a:rPr lang="en-US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dirty="0" smtClean="0">
                <a:latin typeface="Corbel" pitchFamily="34" charset="0"/>
              </a:rPr>
              <a:t>Insightful readers not only take the time to notice and note important elements of a text, but also use those elements to make predictions, inferences, and connections in order to better understand what the text is really about.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7030A0"/>
                </a:solidFill>
                <a:latin typeface="Corbel" pitchFamily="34" charset="0"/>
              </a:rPr>
              <a:t>Active </a:t>
            </a:r>
            <a:r>
              <a:rPr lang="en-US" b="1" dirty="0">
                <a:solidFill>
                  <a:srgbClr val="7030A0"/>
                </a:solidFill>
                <a:latin typeface="Corbel" pitchFamily="34" charset="0"/>
              </a:rPr>
              <a:t>Engagement</a:t>
            </a:r>
            <a:r>
              <a:rPr lang="en-US" dirty="0">
                <a:solidFill>
                  <a:srgbClr val="7030A0"/>
                </a:solidFill>
                <a:latin typeface="Corbel" pitchFamily="34" charset="0"/>
              </a:rPr>
              <a:t>: </a:t>
            </a:r>
            <a:r>
              <a:rPr lang="en-US" dirty="0" smtClean="0">
                <a:latin typeface="Corbel" pitchFamily="34" charset="0"/>
              </a:rPr>
              <a:t>Watch and observe as I use a Signpost from my text and use it to learn more about what is really going on in the story.</a:t>
            </a:r>
            <a:r>
              <a:rPr lang="en-US" dirty="0"/>
              <a:t> </a:t>
            </a:r>
            <a:r>
              <a:rPr lang="en-US" dirty="0" smtClean="0"/>
              <a:t>Notice </a:t>
            </a:r>
            <a:r>
              <a:rPr lang="en-US" dirty="0"/>
              <a:t>how I captured a snapshot of my thoughts. I can develop this thought further </a:t>
            </a:r>
            <a:r>
              <a:rPr lang="en-US" dirty="0" smtClean="0"/>
              <a:t>in a journal </a:t>
            </a:r>
            <a:r>
              <a:rPr lang="en-US" dirty="0"/>
              <a:t>response by adding my thinking and making inferences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Independent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Practice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: </a:t>
            </a:r>
            <a:r>
              <a:rPr lang="en-US" dirty="0" smtClean="0">
                <a:latin typeface="Corbel" pitchFamily="34" charset="0"/>
              </a:rPr>
              <a:t>As you read today and every day, use your Signposts to gain a deeper understanding of what you are reading. Write about the significance of your Signposts in your journal.</a:t>
            </a:r>
          </a:p>
          <a:p>
            <a:pPr marL="0" indent="0">
              <a:buNone/>
            </a:pPr>
            <a:endParaRPr lang="en-US" dirty="0" smtClean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>
                <a:latin typeface="Corbel" pitchFamily="34" charset="0"/>
              </a:rPr>
              <a:t>Homework: One-page free write in your journal (</a:t>
            </a:r>
            <a:r>
              <a:rPr lang="en-US" b="1">
                <a:latin typeface="Corbel" pitchFamily="34" charset="0"/>
              </a:rPr>
              <a:t>Entry </a:t>
            </a:r>
            <a:r>
              <a:rPr lang="en-US" b="1" smtClean="0">
                <a:latin typeface="Corbel" pitchFamily="34" charset="0"/>
              </a:rPr>
              <a:t>1.4)</a:t>
            </a:r>
            <a:endParaRPr lang="en-US" b="1" dirty="0">
              <a:latin typeface="Corbe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2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Corbel" pitchFamily="34" charset="0"/>
              </a:rPr>
              <a:t>Launching Reader’s Workshop </a:t>
            </a:r>
            <a:br>
              <a:rPr lang="en-US" b="1" u="sng" dirty="0" smtClean="0">
                <a:latin typeface="Corbel" pitchFamily="34" charset="0"/>
              </a:rPr>
            </a:br>
            <a:r>
              <a:rPr lang="en-US" b="1" dirty="0" smtClean="0">
                <a:latin typeface="Corbel" pitchFamily="34" charset="0"/>
              </a:rPr>
              <a:t>Day </a:t>
            </a:r>
            <a:r>
              <a:rPr lang="en-US" b="1" dirty="0" smtClean="0">
                <a:latin typeface="Corbel" pitchFamily="34" charset="0"/>
              </a:rPr>
              <a:t>3</a:t>
            </a:r>
            <a:endParaRPr lang="en-US" b="1" dirty="0">
              <a:latin typeface="Corbe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70037"/>
            <a:ext cx="8763000" cy="47545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b="1" dirty="0" smtClean="0">
                <a:solidFill>
                  <a:srgbClr val="FF0000"/>
                </a:solidFill>
                <a:latin typeface="Corbel" pitchFamily="34" charset="0"/>
              </a:rPr>
              <a:t>Teaching Point</a:t>
            </a:r>
            <a:r>
              <a:rPr lang="en-US" sz="2200" dirty="0" smtClean="0">
                <a:solidFill>
                  <a:srgbClr val="FF0000"/>
                </a:solidFill>
                <a:latin typeface="Corbel" pitchFamily="34" charset="0"/>
              </a:rPr>
              <a:t>:  </a:t>
            </a:r>
            <a:r>
              <a:rPr lang="en-US" sz="2200" dirty="0" smtClean="0">
                <a:latin typeface="Corbel" pitchFamily="34" charset="0"/>
              </a:rPr>
              <a:t>As powerful readers, we use </a:t>
            </a:r>
            <a:r>
              <a:rPr lang="en-US" sz="2200" dirty="0">
                <a:latin typeface="Corbel" pitchFamily="34" charset="0"/>
              </a:rPr>
              <a:t>artifacts to help us reflect on and improve our </a:t>
            </a:r>
            <a:r>
              <a:rPr lang="en-US" sz="2200" dirty="0" smtClean="0">
                <a:latin typeface="Corbel" pitchFamily="34" charset="0"/>
              </a:rPr>
              <a:t>reading lives</a:t>
            </a:r>
            <a:r>
              <a:rPr lang="en-US" sz="2200" dirty="0">
                <a:latin typeface="Corbel" pitchFamily="34" charset="0"/>
              </a:rPr>
              <a:t>. One artifact that is incredibly useful as a tool for keeping statistics </a:t>
            </a:r>
            <a:r>
              <a:rPr lang="en-US" sz="2200" dirty="0" smtClean="0">
                <a:latin typeface="Corbel" pitchFamily="34" charset="0"/>
              </a:rPr>
              <a:t>is </a:t>
            </a:r>
            <a:r>
              <a:rPr lang="en-US" sz="2200" dirty="0">
                <a:latin typeface="Corbel" pitchFamily="34" charset="0"/>
              </a:rPr>
              <a:t>a </a:t>
            </a:r>
            <a:r>
              <a:rPr lang="en-US" sz="2200" dirty="0" smtClean="0">
                <a:latin typeface="Corbel" pitchFamily="34" charset="0"/>
              </a:rPr>
              <a:t>Reader’s Book </a:t>
            </a:r>
            <a:r>
              <a:rPr lang="en-US" sz="2200" dirty="0">
                <a:latin typeface="Corbel" pitchFamily="34" charset="0"/>
              </a:rPr>
              <a:t>R</a:t>
            </a:r>
            <a:r>
              <a:rPr lang="en-US" sz="2200" dirty="0" smtClean="0">
                <a:latin typeface="Corbel" pitchFamily="34" charset="0"/>
              </a:rPr>
              <a:t>ecord. </a:t>
            </a:r>
          </a:p>
          <a:p>
            <a:pPr marL="0" indent="0">
              <a:buNone/>
            </a:pPr>
            <a:endParaRPr lang="en-US" sz="2200" dirty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200" b="1" dirty="0" smtClean="0">
                <a:solidFill>
                  <a:srgbClr val="7030A0"/>
                </a:solidFill>
                <a:latin typeface="Corbel" pitchFamily="34" charset="0"/>
              </a:rPr>
              <a:t>Active Engagement</a:t>
            </a:r>
            <a:r>
              <a:rPr lang="en-US" sz="2200" dirty="0" smtClean="0">
                <a:solidFill>
                  <a:srgbClr val="7030A0"/>
                </a:solidFill>
                <a:latin typeface="Corbel" pitchFamily="34" charset="0"/>
              </a:rPr>
              <a:t>:  </a:t>
            </a:r>
            <a:r>
              <a:rPr lang="en-US" sz="2200" dirty="0" smtClean="0">
                <a:latin typeface="Corbel" pitchFamily="34" charset="0"/>
              </a:rPr>
              <a:t>Look at my RBR –</a:t>
            </a:r>
            <a:r>
              <a:rPr lang="en-US" sz="2200" dirty="0">
                <a:latin typeface="Corbel" pitchFamily="34" charset="0"/>
              </a:rPr>
              <a:t> </a:t>
            </a:r>
            <a:r>
              <a:rPr lang="en-US" sz="2200" dirty="0" smtClean="0">
                <a:latin typeface="Corbel" pitchFamily="34" charset="0"/>
              </a:rPr>
              <a:t>see how I tracked my reading and my goals for reading. </a:t>
            </a:r>
          </a:p>
          <a:p>
            <a:pPr marL="0" indent="0">
              <a:buNone/>
            </a:pPr>
            <a:endParaRPr lang="en-US" sz="2200" dirty="0" smtClean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200" b="1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Independent Practice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: </a:t>
            </a:r>
            <a:r>
              <a:rPr lang="en-US" sz="2200" dirty="0" smtClean="0">
                <a:latin typeface="Corbel" pitchFamily="34" charset="0"/>
              </a:rPr>
              <a:t>Set up your RBR in your binder. </a:t>
            </a:r>
            <a:r>
              <a:rPr lang="en-US" sz="2200" dirty="0">
                <a:latin typeface="Corbel" pitchFamily="34" charset="0"/>
              </a:rPr>
              <a:t>E</a:t>
            </a:r>
            <a:r>
              <a:rPr lang="en-US" sz="2200" dirty="0" smtClean="0">
                <a:latin typeface="Corbel" pitchFamily="34" charset="0"/>
              </a:rPr>
              <a:t>nter your first book and when you started it.  Don’t forget to make notes as you read. </a:t>
            </a:r>
            <a:r>
              <a:rPr lang="en-US" sz="2200" b="1" dirty="0" smtClean="0">
                <a:latin typeface="Corbel" pitchFamily="34" charset="0"/>
              </a:rPr>
              <a:t>Be honest about your reading! </a:t>
            </a:r>
          </a:p>
        </p:txBody>
      </p:sp>
      <p:pic>
        <p:nvPicPr>
          <p:cNvPr id="2052" name="Picture 4" descr="C:\Users\BSD\AppData\Local\Microsoft\Windows\Temporary Internet Files\Content.IE5\4DIGYQZT\notepad-945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0270"/>
            <a:ext cx="1066800" cy="10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SD\AppData\Local\Microsoft\Windows\Temporary Internet Files\Content.IE5\4DIGYQZT\notepad-945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4800" y="260270"/>
            <a:ext cx="1066800" cy="10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34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Corbel" pitchFamily="34" charset="0"/>
              </a:rPr>
              <a:t>Launching Reader’s Workshop </a:t>
            </a:r>
            <a:br>
              <a:rPr lang="en-US" b="1" u="sng" dirty="0">
                <a:latin typeface="Corbel" pitchFamily="34" charset="0"/>
              </a:rPr>
            </a:br>
            <a:r>
              <a:rPr lang="en-US" b="1" dirty="0">
                <a:latin typeface="Corbel" pitchFamily="34" charset="0"/>
              </a:rPr>
              <a:t>Day </a:t>
            </a:r>
            <a:r>
              <a:rPr lang="en-US" b="1" dirty="0">
                <a:latin typeface="Corbel" pitchFamily="34" charset="0"/>
              </a:rPr>
              <a:t>4</a:t>
            </a:r>
            <a:endParaRPr lang="en-US" b="1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768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1800" b="1" dirty="0">
                <a:solidFill>
                  <a:srgbClr val="FF0000"/>
                </a:solidFill>
                <a:latin typeface="Corbel" pitchFamily="34" charset="0"/>
              </a:rPr>
              <a:t>Teaching Point: </a:t>
            </a:r>
            <a:r>
              <a:rPr lang="en-US" sz="1800" dirty="0">
                <a:latin typeface="Corbel" pitchFamily="34" charset="0"/>
              </a:rPr>
              <a:t>As we </a:t>
            </a:r>
            <a:r>
              <a:rPr lang="en-US" sz="1800" dirty="0" smtClean="0">
                <a:latin typeface="Corbel" pitchFamily="34" charset="0"/>
              </a:rPr>
              <a:t>prepare to turn </a:t>
            </a:r>
            <a:r>
              <a:rPr lang="en-US" sz="1800" dirty="0">
                <a:latin typeface="Corbel" pitchFamily="34" charset="0"/>
              </a:rPr>
              <a:t>to a reading </a:t>
            </a:r>
            <a:r>
              <a:rPr lang="en-US" sz="1800" dirty="0" smtClean="0">
                <a:latin typeface="Corbel" pitchFamily="34" charset="0"/>
              </a:rPr>
              <a:t>partner, </a:t>
            </a:r>
            <a:r>
              <a:rPr lang="en-US" sz="1800" dirty="0">
                <a:latin typeface="Corbel" pitchFamily="34" charset="0"/>
              </a:rPr>
              <a:t>we know that one thing we’ll do </a:t>
            </a:r>
            <a:r>
              <a:rPr lang="en-US" sz="1800" dirty="0" smtClean="0">
                <a:latin typeface="Corbel" pitchFamily="34" charset="0"/>
              </a:rPr>
              <a:t>is retell </a:t>
            </a:r>
            <a:r>
              <a:rPr lang="en-US" sz="1800" dirty="0">
                <a:latin typeface="Corbel" pitchFamily="34" charset="0"/>
              </a:rPr>
              <a:t>what’s happening in our story so far. </a:t>
            </a:r>
            <a:r>
              <a:rPr lang="en-US" sz="1800" dirty="0" smtClean="0">
                <a:latin typeface="Corbel" pitchFamily="34" charset="0"/>
              </a:rPr>
              <a:t>Realize that </a:t>
            </a:r>
            <a:r>
              <a:rPr lang="en-US" sz="1800" dirty="0">
                <a:latin typeface="Corbel" pitchFamily="34" charset="0"/>
              </a:rPr>
              <a:t>no one can listen to a </a:t>
            </a:r>
            <a:r>
              <a:rPr lang="en-US" sz="1800" dirty="0" smtClean="0">
                <a:latin typeface="Corbel" pitchFamily="34" charset="0"/>
              </a:rPr>
              <a:t>detailed account </a:t>
            </a:r>
            <a:r>
              <a:rPr lang="en-US" sz="1800" dirty="0">
                <a:latin typeface="Corbel" pitchFamily="34" charset="0"/>
              </a:rPr>
              <a:t>of the plot. It may be some of the most important reading work we </a:t>
            </a:r>
            <a:r>
              <a:rPr lang="en-US" sz="1800" dirty="0" smtClean="0">
                <a:latin typeface="Corbel" pitchFamily="34" charset="0"/>
              </a:rPr>
              <a:t>do because </a:t>
            </a:r>
            <a:r>
              <a:rPr lang="en-US" sz="1800" dirty="0">
                <a:latin typeface="Corbel" pitchFamily="34" charset="0"/>
              </a:rPr>
              <a:t>we have to think </a:t>
            </a:r>
            <a:r>
              <a:rPr lang="en-US" sz="1800" dirty="0" smtClean="0">
                <a:latin typeface="Corbel" pitchFamily="34" charset="0"/>
              </a:rPr>
              <a:t>back </a:t>
            </a:r>
            <a:r>
              <a:rPr lang="en-US" sz="1800" dirty="0">
                <a:latin typeface="Corbel" pitchFamily="34" charset="0"/>
              </a:rPr>
              <a:t>over the parts of the story, decide what’s </a:t>
            </a:r>
            <a:r>
              <a:rPr lang="en-US" sz="1800" dirty="0" smtClean="0">
                <a:latin typeface="Corbel" pitchFamily="34" charset="0"/>
              </a:rPr>
              <a:t>important so far, and then make decisions about what to share.</a:t>
            </a:r>
          </a:p>
          <a:p>
            <a:pPr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7030A0"/>
                </a:solidFill>
                <a:latin typeface="Corbel" pitchFamily="34" charset="0"/>
              </a:rPr>
              <a:t>Active Engagement: </a:t>
            </a:r>
            <a:r>
              <a:rPr lang="en-US" sz="1800" dirty="0" smtClean="0">
                <a:solidFill>
                  <a:srgbClr val="7030A0"/>
                </a:solidFill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One way we can improve our skills  for this important work is to make </a:t>
            </a:r>
            <a:r>
              <a:rPr lang="en-US" sz="1600" i="1" dirty="0" smtClean="0">
                <a:latin typeface="Corbel" pitchFamily="34" charset="0"/>
              </a:rPr>
              <a:t>conscious decisions</a:t>
            </a:r>
            <a:r>
              <a:rPr lang="en-US" sz="1600" dirty="0" smtClean="0">
                <a:latin typeface="Corbel" pitchFamily="34" charset="0"/>
              </a:rPr>
              <a:t> about </a:t>
            </a:r>
            <a:r>
              <a:rPr lang="en-US" sz="1600" i="1" dirty="0" smtClean="0">
                <a:latin typeface="Corbel" pitchFamily="34" charset="0"/>
              </a:rPr>
              <a:t>how</a:t>
            </a:r>
            <a:r>
              <a:rPr lang="en-US" sz="1600" dirty="0" smtClean="0">
                <a:latin typeface="Corbel" pitchFamily="34" charset="0"/>
              </a:rPr>
              <a:t> to retell a story – it’s part of having agency as a reader, matching our </a:t>
            </a:r>
            <a:r>
              <a:rPr lang="en-US" sz="1600" i="1" dirty="0" smtClean="0">
                <a:latin typeface="Corbel" pitchFamily="34" charset="0"/>
              </a:rPr>
              <a:t>method</a:t>
            </a:r>
            <a:r>
              <a:rPr lang="en-US" sz="1600" dirty="0" smtClean="0">
                <a:latin typeface="Corbel" pitchFamily="34" charset="0"/>
              </a:rPr>
              <a:t> for retelling to the reading work we want to do. We may: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 smtClean="0">
                <a:latin typeface="Corbel" pitchFamily="34" charset="0"/>
              </a:rPr>
              <a:t>Talk about what is happening right now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 smtClean="0">
                <a:latin typeface="Corbel" pitchFamily="34" charset="0"/>
              </a:rPr>
              <a:t>Focus on character development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 smtClean="0">
                <a:latin typeface="Corbel" pitchFamily="34" charset="0"/>
              </a:rPr>
              <a:t>Talk about what the story is starting to be about</a:t>
            </a:r>
            <a:endParaRPr lang="en-US" sz="1600" b="1" u="sng" dirty="0">
              <a:latin typeface="Corbel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Independent Practice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: </a:t>
            </a:r>
            <a:r>
              <a:rPr lang="en-US" sz="1800" dirty="0" smtClean="0">
                <a:latin typeface="Corbel" pitchFamily="34" charset="0"/>
              </a:rPr>
              <a:t>As you encounter story elements in your reading, post-it, write in the margins (only if you own the book), or highlight the passage and make a note in your e-reader.</a:t>
            </a:r>
            <a:endParaRPr lang="en-US" sz="1800" dirty="0">
              <a:latin typeface="Corbel" pitchFamily="34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After you have marked important elements in your story, remember to note why they are important.  Be prepared to talk about your novel to your partner at a later date.</a:t>
            </a:r>
            <a:endParaRPr lang="en-US" sz="1100" dirty="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</p:txBody>
      </p:sp>
      <p:pic>
        <p:nvPicPr>
          <p:cNvPr id="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281603" y="177397"/>
            <a:ext cx="721388" cy="118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 flipH="1">
            <a:off x="8141009" y="177397"/>
            <a:ext cx="721388" cy="118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9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701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Launching Reader’s Workshop  Day 1</vt:lpstr>
      <vt:lpstr>Launching Reader’s Workshop  Day 2</vt:lpstr>
      <vt:lpstr>Launching Reader’s Workshop  Day 3</vt:lpstr>
      <vt:lpstr>Launching Reader’s Workshop  Day 4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Giver Session 1</dc:title>
  <dc:creator>BSD</dc:creator>
  <cp:lastModifiedBy>BSD</cp:lastModifiedBy>
  <cp:revision>34</cp:revision>
  <cp:lastPrinted>2014-08-27T19:14:07Z</cp:lastPrinted>
  <dcterms:created xsi:type="dcterms:W3CDTF">2012-09-27T11:19:45Z</dcterms:created>
  <dcterms:modified xsi:type="dcterms:W3CDTF">2015-09-16T15:35:06Z</dcterms:modified>
</cp:coreProperties>
</file>