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4A4370-6AB2-4569-A523-A9B3C6227757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BB1423-6888-47E4-B1AF-85B0716BBE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Verbals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5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Verbal: a word formed from a verb but acts as a noun, adjective, or adverb.</a:t>
            </a:r>
          </a:p>
          <a:p>
            <a:pPr lvl="1"/>
            <a:r>
              <a:rPr lang="en-US" dirty="0" smtClean="0"/>
              <a:t>Gerund: a verbal that ends in “-</a:t>
            </a:r>
            <a:r>
              <a:rPr lang="en-US" dirty="0" err="1" smtClean="0"/>
              <a:t>ing</a:t>
            </a:r>
            <a:r>
              <a:rPr lang="en-US" dirty="0" smtClean="0"/>
              <a:t>” and acts as a </a:t>
            </a:r>
            <a:r>
              <a:rPr lang="en-US" u="sng" dirty="0" smtClean="0"/>
              <a:t>noun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Participle: a verbal that acts as an </a:t>
            </a:r>
            <a:r>
              <a:rPr lang="en-US" u="sng" dirty="0" smtClean="0"/>
              <a:t>adjective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Infinitive: a verb form that usually begins with the word “to” and acts as a </a:t>
            </a:r>
            <a:r>
              <a:rPr lang="en-US" u="sng" dirty="0" smtClean="0"/>
              <a:t>noun</a:t>
            </a:r>
            <a:r>
              <a:rPr lang="en-US" dirty="0" smtClean="0"/>
              <a:t>, an </a:t>
            </a:r>
            <a:r>
              <a:rPr lang="en-US" u="sng" dirty="0" smtClean="0"/>
              <a:t>adjective</a:t>
            </a:r>
            <a:r>
              <a:rPr lang="en-US" dirty="0" smtClean="0"/>
              <a:t>, or an </a:t>
            </a:r>
            <a:r>
              <a:rPr lang="en-US" u="sng" dirty="0" smtClean="0"/>
              <a:t>adverb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02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Gerunds as Nouns and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Gerund: a verbal that ends in “-</a:t>
            </a:r>
            <a:r>
              <a:rPr lang="en-US" dirty="0" err="1"/>
              <a:t>ing</a:t>
            </a:r>
            <a:r>
              <a:rPr lang="en-US" dirty="0"/>
              <a:t>” and acts as a </a:t>
            </a:r>
            <a:r>
              <a:rPr lang="en-US" u="sng" dirty="0"/>
              <a:t>noun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Gerund Phrase: a gerund with its modifiers and </a:t>
            </a:r>
            <a:r>
              <a:rPr lang="en-US" dirty="0" smtClean="0"/>
              <a:t>complements.</a:t>
            </a:r>
          </a:p>
          <a:p>
            <a:pPr lvl="2"/>
            <a:r>
              <a:rPr lang="en-US" dirty="0" smtClean="0"/>
              <a:t>Gerunds </a:t>
            </a:r>
            <a:r>
              <a:rPr lang="en-US" dirty="0"/>
              <a:t>and gerund phrases can be used anywhere that nouns can be </a:t>
            </a:r>
            <a:r>
              <a:rPr lang="en-US" dirty="0" smtClean="0"/>
              <a:t>used</a:t>
            </a:r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22960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97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Participles and Participial Phrases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Participle: a verbal that acts as an </a:t>
            </a:r>
            <a:r>
              <a:rPr lang="en-US" u="sng" dirty="0" smtClean="0"/>
              <a:t>adjective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Present participle: ends in “-</a:t>
            </a:r>
            <a:r>
              <a:rPr lang="en-US" dirty="0" err="1" smtClean="0"/>
              <a:t>ing</a:t>
            </a:r>
            <a:r>
              <a:rPr lang="en-US" dirty="0" smtClean="0"/>
              <a:t>” and modifies a noun or pronoun.</a:t>
            </a:r>
          </a:p>
          <a:p>
            <a:pPr lvl="1"/>
            <a:r>
              <a:rPr lang="en-US" dirty="0" smtClean="0"/>
              <a:t>Past participle: ends in “-</a:t>
            </a:r>
            <a:r>
              <a:rPr lang="en-US" dirty="0" err="1" smtClean="0"/>
              <a:t>ed</a:t>
            </a:r>
            <a:r>
              <a:rPr lang="en-US" dirty="0" smtClean="0"/>
              <a:t>” unless an irregular verb.</a:t>
            </a:r>
          </a:p>
          <a:p>
            <a:pPr lvl="1"/>
            <a:r>
              <a:rPr lang="en-US" dirty="0" smtClean="0"/>
              <a:t>Participial phrase: a participle plus its modifiers and complements.</a:t>
            </a:r>
          </a:p>
          <a:p>
            <a:pPr marL="41148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93498"/>
              </p:ext>
            </p:extLst>
          </p:nvPr>
        </p:nvGraphicFramePr>
        <p:xfrm>
          <a:off x="533400" y="4191000"/>
          <a:ext cx="8001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190"/>
                <a:gridCol w="56428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 of Speech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Participle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laughing children fell</a:t>
                      </a:r>
                      <a:r>
                        <a:rPr lang="en-US" baseline="0" dirty="0" smtClean="0"/>
                        <a:t> to the ground. (laughing describes the children)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interested students read their</a:t>
                      </a:r>
                      <a:r>
                        <a:rPr lang="en-US" baseline="0" dirty="0" smtClean="0"/>
                        <a:t> books.</a:t>
                      </a:r>
                    </a:p>
                    <a:p>
                      <a:r>
                        <a:rPr lang="en-US" baseline="0" dirty="0" smtClean="0"/>
                        <a:t>(interested describes the students)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Participial Phrase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in the fields, the farmers were very tired. (working describes the farmers)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26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Participles vs. Gerunds vs.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0817"/>
              </p:ext>
            </p:extLst>
          </p:nvPr>
        </p:nvGraphicFramePr>
        <p:xfrm>
          <a:off x="609600" y="2057400"/>
          <a:ext cx="7848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 of Speech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crying</a:t>
                      </a:r>
                      <a:r>
                        <a:rPr lang="en-US" dirty="0" smtClean="0"/>
                        <a:t> baby is very upset.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“Crying” can be replaced by an adjective (angry)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crying</a:t>
                      </a:r>
                      <a:r>
                        <a:rPr lang="en-US" baseline="0" dirty="0" smtClean="0"/>
                        <a:t> is due to his hunger.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“Crying” can be</a:t>
                      </a:r>
                      <a:r>
                        <a:rPr lang="en-US" baseline="0" dirty="0" smtClean="0"/>
                        <a:t> replaced by a noun (noise)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is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crying</a:t>
                      </a:r>
                      <a:r>
                        <a:rPr lang="en-US" dirty="0" smtClean="0"/>
                        <a:t> because he</a:t>
                      </a:r>
                      <a:r>
                        <a:rPr lang="en-US" baseline="0" dirty="0" smtClean="0"/>
                        <a:t> is upset.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“Crying” follows a helping verb (is)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23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Infinitives and Infinitive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sz="2400" dirty="0"/>
              <a:t>Infinitive: a verb form that usually begins with the word “to” and acts as a </a:t>
            </a:r>
            <a:r>
              <a:rPr lang="en-US" sz="2400" u="sng" dirty="0"/>
              <a:t>noun</a:t>
            </a:r>
            <a:r>
              <a:rPr lang="en-US" sz="2400" dirty="0"/>
              <a:t>, an </a:t>
            </a:r>
            <a:r>
              <a:rPr lang="en-US" sz="2400" u="sng" dirty="0"/>
              <a:t>adjective</a:t>
            </a:r>
            <a:r>
              <a:rPr lang="en-US" sz="2400" dirty="0"/>
              <a:t>, or an </a:t>
            </a:r>
            <a:r>
              <a:rPr lang="en-US" sz="2400" u="sng" dirty="0"/>
              <a:t>adverb</a:t>
            </a:r>
            <a:r>
              <a:rPr lang="en-US" sz="2400" dirty="0" smtClean="0"/>
              <a:t>.</a:t>
            </a:r>
          </a:p>
          <a:p>
            <a:pPr marL="617220" lvl="2">
              <a:buClr>
                <a:schemeClr val="accent1"/>
              </a:buClr>
            </a:pPr>
            <a:r>
              <a:rPr lang="en-US" sz="2200" dirty="0" smtClean="0"/>
              <a:t>Infinitive phrase: an infinitive with its complements and modifiers.</a:t>
            </a:r>
          </a:p>
          <a:p>
            <a:pPr marL="388620" lvl="2" indent="0">
              <a:buClr>
                <a:schemeClr val="accent1"/>
              </a:buClr>
              <a:buNone/>
            </a:pPr>
            <a:endParaRPr lang="en-US" sz="22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60885"/>
              </p:ext>
            </p:extLst>
          </p:nvPr>
        </p:nvGraphicFramePr>
        <p:xfrm>
          <a:off x="1447800" y="3886200"/>
          <a:ext cx="65532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72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 of Speech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run quickly </a:t>
                      </a:r>
                      <a:r>
                        <a:rPr lang="en-US" dirty="0" smtClean="0"/>
                        <a:t>is the goal of track.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 goal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run quickly </a:t>
                      </a:r>
                      <a:r>
                        <a:rPr lang="en-US" dirty="0" smtClean="0"/>
                        <a:t>was attainable. (describes the goal)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run quickly</a:t>
                      </a:r>
                      <a:r>
                        <a:rPr lang="en-US" dirty="0" smtClean="0"/>
                        <a:t>, she will train everyday. </a:t>
                      </a:r>
                      <a:r>
                        <a:rPr lang="en-US" smtClean="0"/>
                        <a:t>(describes why </a:t>
                      </a:r>
                      <a:r>
                        <a:rPr lang="en-US" dirty="0" smtClean="0"/>
                        <a:t>she will train)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64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Infinitive Phrase vs. </a:t>
            </a:r>
            <a:br>
              <a:rPr lang="en-US" dirty="0" smtClean="0"/>
            </a:br>
            <a:r>
              <a:rPr lang="en-US" dirty="0" smtClean="0"/>
              <a:t>Prepositional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“to” can be a preposition, it is important to note the difference between an infinitive phrase and a  prepositional phrase.</a:t>
            </a:r>
          </a:p>
          <a:p>
            <a:pPr lvl="1"/>
            <a:r>
              <a:rPr lang="en-US" dirty="0" smtClean="0"/>
              <a:t>Infinitive phrase: “to” is followed by a verb</a:t>
            </a:r>
          </a:p>
          <a:p>
            <a:pPr lvl="1"/>
            <a:r>
              <a:rPr lang="en-US" dirty="0" smtClean="0"/>
              <a:t>Prepositional phrase: “to” is followed by noun, pronoun, or modifier</a:t>
            </a:r>
          </a:p>
          <a:p>
            <a:pPr marL="41148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1194"/>
              </p:ext>
            </p:extLst>
          </p:nvPr>
        </p:nvGraphicFramePr>
        <p:xfrm>
          <a:off x="1524000" y="4343400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Phrase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like to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swim</a:t>
                      </a:r>
                      <a:r>
                        <a:rPr lang="en-US" dirty="0" smtClean="0"/>
                        <a:t> in the ocean. </a:t>
                      </a:r>
                    </a:p>
                    <a:p>
                      <a:r>
                        <a:rPr lang="en-US" dirty="0" smtClean="0"/>
                        <a:t>(swim is a verb)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Prepositional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like to go to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the ocean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to swim. (the ocean is a noun)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64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</TotalTime>
  <Words>481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Grammar Chapter 7</vt:lpstr>
      <vt:lpstr>Verbals</vt:lpstr>
      <vt:lpstr>Gerunds as Nouns and Phrases</vt:lpstr>
      <vt:lpstr>Participles and Participial Phrases</vt:lpstr>
      <vt:lpstr>Participles vs. Gerunds vs. Verbs</vt:lpstr>
      <vt:lpstr>Infinitives and Infinitive Phrases</vt:lpstr>
      <vt:lpstr>Infinitive Phrase vs.  Prepositional phrase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Chapter 7</dc:title>
  <dc:creator>BSD</dc:creator>
  <cp:lastModifiedBy>BSD</cp:lastModifiedBy>
  <cp:revision>10</cp:revision>
  <dcterms:created xsi:type="dcterms:W3CDTF">2015-03-20T14:27:01Z</dcterms:created>
  <dcterms:modified xsi:type="dcterms:W3CDTF">2015-04-01T12:01:20Z</dcterms:modified>
</cp:coreProperties>
</file>