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0F15D-721E-4598-9A94-E8740E89C84C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F29DE-7E9C-48E9-92F7-1949C74BD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1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34913" y="686113"/>
            <a:ext cx="45881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1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0" tIns="45698" rIns="91420" bIns="45698" anchor="t" anchorCtr="0">
            <a:noAutofit/>
          </a:bodyPr>
          <a:lstStyle/>
          <a:p>
            <a:pPr>
              <a:buSzPct val="25000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Writer’s Notebook</a:t>
            </a:r>
          </a:p>
          <a:p>
            <a:pPr>
              <a:buSzPct val="25000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Writer’s Folders </a:t>
            </a:r>
          </a:p>
          <a:p>
            <a:pPr>
              <a:buSzPct val="25000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should be in their writing and review groups. (groups of four are ideal)</a:t>
            </a:r>
          </a:p>
          <a:p>
            <a:pPr>
              <a:buSzPct val="25000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Anchor Charts from previous sessions, as well as mentor poems and texts.</a:t>
            </a:r>
          </a:p>
          <a:p>
            <a:pPr>
              <a:buSzPct val="25000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Poems from previous sessions.</a:t>
            </a:r>
          </a:p>
          <a:p>
            <a:pPr>
              <a:buSzPct val="25000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color copies of the reader’s response to narrative poetry rubric.</a:t>
            </a:r>
          </a:p>
          <a:p>
            <a:pPr>
              <a:buSzPct val="25000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Cut them out so that each writer has four copies for their reader response group.</a:t>
            </a:r>
          </a:p>
          <a:p>
            <a:pPr>
              <a:buSzPct val="25000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Glue, Staples or Tape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sldNum" idx="12"/>
          </p:nvPr>
        </p:nvSpPr>
        <p:spPr>
          <a:xfrm>
            <a:off x="3884613" y="8685212"/>
            <a:ext cx="2971799" cy="457199"/>
          </a:xfrm>
          <a:prstGeom prst="rect">
            <a:avLst/>
          </a:prstGeom>
          <a:noFill/>
          <a:ln>
            <a:noFill/>
          </a:ln>
        </p:spPr>
        <p:txBody>
          <a:bodyPr lIns="91420" tIns="45698" rIns="91420" bIns="45698" anchor="b" anchorCtr="0">
            <a:noAutofit/>
          </a:bodyPr>
          <a:lstStyle/>
          <a:p>
            <a:pPr>
              <a:buSzPct val="25000"/>
            </a:pPr>
            <a:fld id="{00000000-1234-1234-1234-123412341234}" type="slidenum"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>
                <a:buSzPct val="25000"/>
              </a:pPr>
              <a:t>1</a:t>
            </a:fld>
            <a:endParaRPr lang="en-US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A8DD-8699-41EB-8CDB-FE3C084347BE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58FA-60DB-4B7B-A54D-9B2EA17A6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820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A8DD-8699-41EB-8CDB-FE3C084347BE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58FA-60DB-4B7B-A54D-9B2EA17A6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89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A8DD-8699-41EB-8CDB-FE3C084347BE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58FA-60DB-4B7B-A54D-9B2EA17A6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5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A8DD-8699-41EB-8CDB-FE3C084347BE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58FA-60DB-4B7B-A54D-9B2EA17A6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757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A8DD-8699-41EB-8CDB-FE3C084347BE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58FA-60DB-4B7B-A54D-9B2EA17A6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745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A8DD-8699-41EB-8CDB-FE3C084347BE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58FA-60DB-4B7B-A54D-9B2EA17A6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103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A8DD-8699-41EB-8CDB-FE3C084347BE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58FA-60DB-4B7B-A54D-9B2EA17A6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435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A8DD-8699-41EB-8CDB-FE3C084347BE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58FA-60DB-4B7B-A54D-9B2EA17A6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753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A8DD-8699-41EB-8CDB-FE3C084347BE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58FA-60DB-4B7B-A54D-9B2EA17A6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954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A8DD-8699-41EB-8CDB-FE3C084347BE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58FA-60DB-4B7B-A54D-9B2EA17A6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3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A8DD-8699-41EB-8CDB-FE3C084347BE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58FA-60DB-4B7B-A54D-9B2EA17A6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18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1A8DD-8699-41EB-8CDB-FE3C084347BE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358FA-60DB-4B7B-A54D-9B2EA17A6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128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ntarell"/>
              <a:buNone/>
            </a:pPr>
            <a:r>
              <a:rPr lang="en-US" sz="3959" b="0" i="0" strike="noStrike" cap="none" baseline="0" dirty="0">
                <a:solidFill>
                  <a:schemeClr val="dk1"/>
                </a:solidFill>
                <a:sym typeface="Cantarell"/>
              </a:rPr>
              <a:t>Writer’s Workshop</a:t>
            </a:r>
            <a:br>
              <a:rPr lang="en-US" sz="3959" b="0" i="0" strike="noStrike" cap="none" baseline="0" dirty="0">
                <a:solidFill>
                  <a:schemeClr val="dk1"/>
                </a:solidFill>
                <a:sym typeface="Cantarell"/>
              </a:rPr>
            </a:br>
            <a:r>
              <a:rPr lang="en-US" sz="3959" b="0" i="0" strike="noStrike" cap="none" baseline="0" dirty="0">
                <a:solidFill>
                  <a:schemeClr val="dk1"/>
                </a:solidFill>
                <a:sym typeface="Cantarell"/>
              </a:rPr>
              <a:t>Launching – Day </a:t>
            </a:r>
            <a:r>
              <a:rPr lang="en-US" sz="3959" dirty="0" smtClean="0"/>
              <a:t>9 (1.20)</a:t>
            </a:r>
            <a:endParaRPr lang="en-US" sz="3959" dirty="0"/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 baseline="0" dirty="0">
                <a:solidFill>
                  <a:srgbClr val="FF0000"/>
                </a:solidFill>
                <a:latin typeface="Cantarell"/>
                <a:ea typeface="Cantarell"/>
                <a:cs typeface="Cantarell"/>
                <a:sym typeface="Cantarell"/>
              </a:rPr>
              <a:t>Teaching Point</a:t>
            </a:r>
            <a:r>
              <a:rPr lang="en-US" sz="2400" b="0" i="0" u="none" strike="noStrike" cap="none" baseline="0" dirty="0" smtClean="0">
                <a:solidFill>
                  <a:srgbClr val="FF0000"/>
                </a:solidFill>
                <a:latin typeface="Cantarell"/>
                <a:ea typeface="Cantarell"/>
                <a:cs typeface="Cantarell"/>
                <a:sym typeface="Cantarell"/>
              </a:rPr>
              <a:t>: </a:t>
            </a:r>
            <a:r>
              <a:rPr lang="en-US" sz="2400" b="1" u="none" strike="noStrike" cap="none" baseline="0" dirty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Writers evaluate and analyze their poem by using rubrics to remind themselves of strategies they can use to revise their writing</a:t>
            </a:r>
            <a:r>
              <a:rPr lang="en-US" sz="2400" b="1" u="none" strike="noStrike" cap="none" baseline="0" dirty="0" smtClean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.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-US" sz="2400" b="1" u="none" strike="noStrike" cap="none" baseline="0" dirty="0">
              <a:solidFill>
                <a:schemeClr val="dk1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2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lang="en-US" sz="1600" b="1" i="0" u="none" strike="noStrike" cap="none" baseline="0" dirty="0">
                <a:solidFill>
                  <a:srgbClr val="FF0000"/>
                </a:solidFill>
                <a:latin typeface="Cantarell"/>
                <a:ea typeface="Cantarell"/>
                <a:cs typeface="Cantarell"/>
                <a:sym typeface="Cantarell"/>
              </a:rPr>
              <a:t>Active Engagement: </a:t>
            </a:r>
            <a:r>
              <a:rPr lang="en-US" sz="1600" b="1" i="0" u="none" strike="noStrike" cap="none" baseline="0" dirty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Today we will be looking at our </a:t>
            </a:r>
            <a:r>
              <a:rPr lang="en-US" sz="1600" b="1" i="0" u="none" strike="noStrike" cap="none" baseline="0" dirty="0" smtClean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poems and using a checklist to determine if our poems contain all of the elements of narrative poetry.</a:t>
            </a:r>
            <a:endParaRPr lang="en-US" sz="1600" b="1" i="0" u="none" strike="noStrike" cap="none" baseline="0" dirty="0">
              <a:solidFill>
                <a:schemeClr val="dk1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20"/>
              </a:spcBef>
              <a:buClr>
                <a:schemeClr val="dk1"/>
              </a:buClr>
              <a:buFont typeface="Arial"/>
              <a:buNone/>
            </a:pPr>
            <a:endParaRPr sz="1600" b="1" i="0" u="none" strike="noStrike" cap="none" baseline="0" dirty="0">
              <a:solidFill>
                <a:schemeClr val="dk1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2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lang="en-US" sz="1600" b="1" i="0" u="none" strike="noStrike" cap="none" baseline="0" dirty="0">
                <a:solidFill>
                  <a:srgbClr val="FF0000"/>
                </a:solidFill>
                <a:latin typeface="Cantarell"/>
                <a:ea typeface="Cantarell"/>
                <a:cs typeface="Cantarell"/>
                <a:sym typeface="Cantarell"/>
              </a:rPr>
              <a:t>Independent Practice: </a:t>
            </a:r>
            <a:r>
              <a:rPr lang="en-US" sz="1600" b="0" i="0" u="none" strike="noStrike" cap="none" baseline="0" dirty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Use the </a:t>
            </a:r>
            <a:r>
              <a:rPr lang="en-US" sz="1600" b="0" i="0" u="none" strike="noStrike" cap="none" baseline="0" dirty="0" smtClean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editing</a:t>
            </a:r>
            <a:r>
              <a:rPr lang="en-US" sz="1600" b="0" i="0" u="none" strike="noStrike" cap="none" dirty="0" smtClean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 rubric to make sure that you have included all of the elements of narrative poetry. If not, continue editing your poem so that it contains all of the requirements.</a:t>
            </a:r>
            <a:endParaRPr lang="en-US" sz="1600" b="0" i="0" u="none" strike="noStrike" cap="none" baseline="0" dirty="0">
              <a:solidFill>
                <a:schemeClr val="dk1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marR="0" lvl="0" indent="-342900" algn="l" rtl="0">
              <a:lnSpc>
                <a:spcPct val="80000"/>
              </a:lnSpc>
              <a:spcBef>
                <a:spcPts val="32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sym typeface="Cantarell"/>
              </a:rPr>
              <a:t>Highlight, underline and label revision choices to be made in your poem.</a:t>
            </a:r>
          </a:p>
          <a:p>
            <a:pPr indent="-342900">
              <a:lnSpc>
                <a:spcPct val="80000"/>
              </a:lnSpc>
              <a:spcBef>
                <a:spcPts val="320"/>
              </a:spcBef>
              <a:buSzPct val="100000"/>
              <a:buFont typeface="+mj-lt"/>
              <a:buAutoNum type="arabicPeriod"/>
            </a:pPr>
            <a:r>
              <a:rPr lang="en-US" sz="2000" b="0" i="0" u="none" strike="noStrike" cap="none" baseline="0" dirty="0" smtClean="0">
                <a:solidFill>
                  <a:schemeClr val="dk1"/>
                </a:solidFill>
                <a:sym typeface="Cantarell"/>
              </a:rPr>
              <a:t>Revise 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sym typeface="Cantarell"/>
              </a:rPr>
              <a:t>your poems.  We will be working on publishing tomorrow</a:t>
            </a:r>
            <a:r>
              <a:rPr lang="en-US" sz="2000" dirty="0"/>
              <a:t>. </a:t>
            </a:r>
            <a:endParaRPr lang="en-US" sz="2000" dirty="0" smtClean="0"/>
          </a:p>
          <a:p>
            <a:pPr indent="-342900">
              <a:lnSpc>
                <a:spcPct val="80000"/>
              </a:lnSpc>
              <a:spcBef>
                <a:spcPts val="320"/>
              </a:spcBef>
              <a:buSzPct val="100000"/>
              <a:buFont typeface="+mj-lt"/>
              <a:buAutoNum type="arabicPeriod"/>
            </a:pPr>
            <a:r>
              <a:rPr lang="en-US" sz="2000" dirty="0" smtClean="0"/>
              <a:t>Fill </a:t>
            </a:r>
            <a:r>
              <a:rPr lang="en-US" sz="2000" dirty="0"/>
              <a:t>out </a:t>
            </a:r>
            <a:r>
              <a:rPr lang="en-US" sz="2000" dirty="0" smtClean="0"/>
              <a:t>the Narrative </a:t>
            </a:r>
            <a:r>
              <a:rPr lang="en-US" sz="2000" dirty="0"/>
              <a:t>Poem Reflection sheet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AutoNum type="alphaUcPeriod"/>
            </a:pPr>
            <a:endParaRPr lang="en-US" sz="1600" b="0" i="0" u="none" strike="noStrike" cap="none" baseline="0" dirty="0">
              <a:solidFill>
                <a:schemeClr val="dk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  <p:extLst>
      <p:ext uri="{BB962C8B-B14F-4D97-AF65-F5344CB8AC3E}">
        <p14:creationId xmlns:p14="http://schemas.microsoft.com/office/powerpoint/2010/main" val="98825382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201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Writer’s Workshop Launching – Day 9 (1.20)</vt:lpstr>
    </vt:vector>
  </TitlesOfParts>
  <Company>BSD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Writer’s Workshop Launching – Day 9 (1.20)</dc:title>
  <dc:creator>BSD</dc:creator>
  <cp:lastModifiedBy>BSD</cp:lastModifiedBy>
  <cp:revision>2</cp:revision>
  <dcterms:created xsi:type="dcterms:W3CDTF">2015-10-07T20:57:44Z</dcterms:created>
  <dcterms:modified xsi:type="dcterms:W3CDTF">2015-10-07T20:58:00Z</dcterms:modified>
</cp:coreProperties>
</file>