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9D065E-D7E4-44C3-AA9A-E53C895F3C29}" type="datetimeFigureOut">
              <a:rPr lang="en-US" smtClean="0"/>
              <a:t>9/30/2015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F13D7D-A27D-4055-953C-1D51AB1375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446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>
            <a:spLocks noGrp="1" noRot="1" noChangeAspect="1"/>
          </p:cNvSpPr>
          <p:nvPr>
            <p:ph type="sldImg" idx="2"/>
          </p:nvPr>
        </p:nvSpPr>
        <p:spPr>
          <a:xfrm>
            <a:off x="1134913" y="686113"/>
            <a:ext cx="45881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9" name="Shape 109"/>
          <p:cNvSpPr txBox="1">
            <a:spLocks noGrp="1"/>
          </p:cNvSpPr>
          <p:nvPr>
            <p:ph type="body" idx="1"/>
          </p:nvPr>
        </p:nvSpPr>
        <p:spPr>
          <a:xfrm>
            <a:off x="685800" y="4343401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0" tIns="45698" rIns="91420" bIns="45698" anchor="t" anchorCtr="0">
            <a:noAutofit/>
          </a:bodyPr>
          <a:lstStyle/>
          <a:p>
            <a:pPr>
              <a:buSzPct val="25000"/>
            </a:pPr>
            <a:r>
              <a:rPr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Students will need Writer’s Notebooks</a:t>
            </a:r>
          </a:p>
          <a:p>
            <a:pPr>
              <a:buSzPct val="25000"/>
            </a:pPr>
            <a:r>
              <a:rPr lang="en-US" i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You Can’t Write a Poem About McDonald’s</a:t>
            </a:r>
            <a:r>
              <a:rPr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by Ronald Wallace </a:t>
            </a:r>
          </a:p>
          <a:p>
            <a:pPr>
              <a:buSzPct val="25000"/>
            </a:pPr>
            <a:r>
              <a:rPr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Overhead/Chart of What Poetry Can Do</a:t>
            </a:r>
          </a:p>
          <a:p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0" name="Shape 110"/>
          <p:cNvSpPr txBox="1">
            <a:spLocks noGrp="1"/>
          </p:cNvSpPr>
          <p:nvPr>
            <p:ph type="sldNum" idx="12"/>
          </p:nvPr>
        </p:nvSpPr>
        <p:spPr>
          <a:xfrm>
            <a:off x="3884613" y="8685212"/>
            <a:ext cx="2971799" cy="457199"/>
          </a:xfrm>
          <a:prstGeom prst="rect">
            <a:avLst/>
          </a:prstGeom>
          <a:noFill/>
          <a:ln>
            <a:noFill/>
          </a:ln>
        </p:spPr>
        <p:txBody>
          <a:bodyPr lIns="91420" tIns="45698" rIns="91420" bIns="45698" anchor="b" anchorCtr="0">
            <a:noAutofit/>
          </a:bodyPr>
          <a:lstStyle/>
          <a:p>
            <a:pPr>
              <a:buSzPct val="25000"/>
            </a:pPr>
            <a:fld id="{00000000-1234-1234-1234-123412341234}" type="slidenum">
              <a:rPr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>
                <a:buSzPct val="25000"/>
              </a:pPr>
              <a:t>1</a:t>
            </a:fld>
            <a:endParaRPr lang="en-US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A7991-BFF0-4AFD-BBA6-ABC5F089A8B1}" type="datetimeFigureOut">
              <a:rPr lang="en-US" smtClean="0"/>
              <a:t>9/30/2015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28C32-F376-4EAB-B1C6-0B94C9CE35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1823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A7991-BFF0-4AFD-BBA6-ABC5F089A8B1}" type="datetimeFigureOut">
              <a:rPr lang="en-US" smtClean="0"/>
              <a:t>9/30/2015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28C32-F376-4EAB-B1C6-0B94C9CE35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8973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A7991-BFF0-4AFD-BBA6-ABC5F089A8B1}" type="datetimeFigureOut">
              <a:rPr lang="en-US" smtClean="0"/>
              <a:t>9/30/2015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28C32-F376-4EAB-B1C6-0B94C9CE35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1515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A7991-BFF0-4AFD-BBA6-ABC5F089A8B1}" type="datetimeFigureOut">
              <a:rPr lang="en-US" smtClean="0"/>
              <a:t>9/30/2015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28C32-F376-4EAB-B1C6-0B94C9CE35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5437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A7991-BFF0-4AFD-BBA6-ABC5F089A8B1}" type="datetimeFigureOut">
              <a:rPr lang="en-US" smtClean="0"/>
              <a:t>9/30/2015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28C32-F376-4EAB-B1C6-0B94C9CE35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1151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A7991-BFF0-4AFD-BBA6-ABC5F089A8B1}" type="datetimeFigureOut">
              <a:rPr lang="en-US" smtClean="0"/>
              <a:t>9/30/2015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28C32-F376-4EAB-B1C6-0B94C9CE35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5336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A7991-BFF0-4AFD-BBA6-ABC5F089A8B1}" type="datetimeFigureOut">
              <a:rPr lang="en-US" smtClean="0"/>
              <a:t>9/30/2015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28C32-F376-4EAB-B1C6-0B94C9CE35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670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A7991-BFF0-4AFD-BBA6-ABC5F089A8B1}" type="datetimeFigureOut">
              <a:rPr lang="en-US" smtClean="0"/>
              <a:t>9/30/2015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28C32-F376-4EAB-B1C6-0B94C9CE35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1881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A7991-BFF0-4AFD-BBA6-ABC5F089A8B1}" type="datetimeFigureOut">
              <a:rPr lang="en-US" smtClean="0"/>
              <a:t>9/30/2015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28C32-F376-4EAB-B1C6-0B94C9CE35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8505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A7991-BFF0-4AFD-BBA6-ABC5F089A8B1}" type="datetimeFigureOut">
              <a:rPr lang="en-US" smtClean="0"/>
              <a:t>9/30/2015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28C32-F376-4EAB-B1C6-0B94C9CE35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6429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A7991-BFF0-4AFD-BBA6-ABC5F089A8B1}" type="datetimeFigureOut">
              <a:rPr lang="en-US" smtClean="0"/>
              <a:t>9/30/2015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28C32-F376-4EAB-B1C6-0B94C9CE35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6344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CA7991-BFF0-4AFD-BBA6-ABC5F089A8B1}" type="datetimeFigureOut">
              <a:rPr lang="en-US" smtClean="0"/>
              <a:t>9/30/2015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828C32-F376-4EAB-B1C6-0B94C9CE35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7665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ntarell"/>
              <a:buNone/>
            </a:pPr>
            <a:r>
              <a:rPr lang="en-US" sz="3959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rPr>
              <a:t>Writer’s Workshop</a:t>
            </a:r>
            <a:br>
              <a:rPr lang="en-US" sz="3959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rPr>
            </a:br>
            <a:r>
              <a:rPr lang="en-US" sz="3959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rPr>
              <a:t>  Launching– Day 4</a:t>
            </a:r>
          </a:p>
        </p:txBody>
      </p:sp>
      <p:sp>
        <p:nvSpPr>
          <p:cNvPr id="106" name="Shape 10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5029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rgbClr val="FF0000"/>
              </a:buClr>
              <a:buSzPct val="25000"/>
              <a:buFont typeface="Arial"/>
              <a:buNone/>
            </a:pPr>
            <a:r>
              <a:rPr lang="en-US" sz="2220" b="1" i="0" u="none" strike="noStrike" cap="none" baseline="0" dirty="0">
                <a:solidFill>
                  <a:srgbClr val="FF0000"/>
                </a:solidFill>
                <a:latin typeface="Cantarell"/>
                <a:ea typeface="Cantarell"/>
                <a:cs typeface="Cantarell"/>
                <a:sym typeface="Cantarell"/>
              </a:rPr>
              <a:t>Teaching Point: </a:t>
            </a:r>
            <a:r>
              <a:rPr lang="en-US" sz="2220" b="1" i="0" u="none" strike="noStrike" cap="none" baseline="0" dirty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rPr>
              <a:t>Narrative Writers understand how poetry is used to reveal and express themselves in a manner that connects to the world around them.</a:t>
            </a:r>
          </a:p>
          <a:p>
            <a:pPr marL="342900" marR="0" lvl="0" indent="-237172" algn="l" rtl="0">
              <a:lnSpc>
                <a:spcPct val="90000"/>
              </a:lnSpc>
              <a:spcBef>
                <a:spcPts val="333"/>
              </a:spcBef>
              <a:buClr>
                <a:schemeClr val="dk1"/>
              </a:buClr>
              <a:buFont typeface="Arial"/>
              <a:buNone/>
            </a:pPr>
            <a:endParaRPr sz="1665" b="0" i="0" u="none" strike="noStrike" cap="none" baseline="0" dirty="0">
              <a:solidFill>
                <a:schemeClr val="dk1"/>
              </a:solidFill>
              <a:latin typeface="Cantarell"/>
              <a:ea typeface="Cantarell"/>
              <a:cs typeface="Cantarell"/>
              <a:sym typeface="Cantarel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407"/>
              </a:spcBef>
              <a:buClr>
                <a:srgbClr val="7030A0"/>
              </a:buClr>
              <a:buSzPct val="25000"/>
              <a:buFont typeface="Arial"/>
              <a:buNone/>
            </a:pPr>
            <a:r>
              <a:rPr lang="en-US" sz="2035" b="1" i="0" u="none" strike="noStrike" cap="none" baseline="0" dirty="0">
                <a:solidFill>
                  <a:srgbClr val="7030A0"/>
                </a:solidFill>
                <a:latin typeface="Cantarell"/>
                <a:ea typeface="Cantarell"/>
                <a:cs typeface="Cantarell"/>
                <a:sym typeface="Cantarell"/>
              </a:rPr>
              <a:t>Active Engagement: </a:t>
            </a:r>
            <a:r>
              <a:rPr lang="en-US" sz="2035" b="0" i="0" u="none" strike="noStrike" cap="none" baseline="0" dirty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rPr>
              <a:t>Today we will be responding to a poem and noticing how a poem on a “regular” place can make a connection to the audience.</a:t>
            </a:r>
          </a:p>
          <a:p>
            <a:pPr marL="342900" marR="0" lvl="0" indent="-213677" algn="l" rtl="0">
              <a:lnSpc>
                <a:spcPct val="90000"/>
              </a:lnSpc>
              <a:spcBef>
                <a:spcPts val="407"/>
              </a:spcBef>
              <a:buClr>
                <a:schemeClr val="dk1"/>
              </a:buClr>
              <a:buFont typeface="Arial"/>
              <a:buNone/>
            </a:pPr>
            <a:endParaRPr sz="2035" b="1" i="0" u="none" strike="noStrike" cap="none" baseline="0" dirty="0">
              <a:solidFill>
                <a:schemeClr val="dk1"/>
              </a:solidFill>
              <a:latin typeface="Cantarell"/>
              <a:ea typeface="Cantarell"/>
              <a:cs typeface="Cantarell"/>
              <a:sym typeface="Cantarel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407"/>
              </a:spcBef>
              <a:buClr>
                <a:srgbClr val="7030A0"/>
              </a:buClr>
              <a:buSzPct val="25000"/>
              <a:buFont typeface="Arial"/>
              <a:buNone/>
            </a:pPr>
            <a:r>
              <a:rPr lang="en-US" sz="2035" b="1" i="0" u="none" strike="noStrike" cap="none" baseline="0" dirty="0">
                <a:solidFill>
                  <a:srgbClr val="7030A0"/>
                </a:solidFill>
                <a:latin typeface="Cantarell"/>
                <a:ea typeface="Cantarell"/>
                <a:cs typeface="Cantarell"/>
                <a:sym typeface="Cantarell"/>
              </a:rPr>
              <a:t>Independent Practice: </a:t>
            </a:r>
            <a:r>
              <a:rPr lang="en-US" sz="2035" b="0" i="0" u="none" strike="noStrike" cap="none" baseline="0" dirty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rPr>
              <a:t>Make a list of </a:t>
            </a:r>
            <a:r>
              <a:rPr lang="en-US" sz="2035" b="0" i="0" u="none" strike="noStrike" cap="none" baseline="0" dirty="0" smtClean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rPr>
              <a:t>20 regular</a:t>
            </a:r>
            <a:r>
              <a:rPr lang="en-US" sz="2035" b="0" i="0" u="none" strike="noStrike" cap="none" baseline="0" dirty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rPr>
              <a:t>, everyday people, places, or things that could be topics for </a:t>
            </a:r>
            <a:r>
              <a:rPr lang="en-US" sz="2035" b="0" i="0" u="none" strike="noStrike" cap="none" baseline="0" dirty="0" smtClean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rPr>
              <a:t>poetry. Turn </a:t>
            </a:r>
            <a:r>
              <a:rPr lang="en-US" sz="2035" b="0" i="0" u="none" strike="noStrike" cap="none" baseline="0" dirty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rPr>
              <a:t>and talk to your elbow partner about </a:t>
            </a:r>
            <a:r>
              <a:rPr lang="en-US" sz="2035" b="0" i="0" u="none" strike="noStrike" cap="none" baseline="0" dirty="0" smtClean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rPr>
              <a:t>the </a:t>
            </a:r>
            <a:r>
              <a:rPr lang="en-US" sz="2035" b="0" i="0" u="none" strike="noStrike" cap="none" baseline="0" dirty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rPr>
              <a:t>items you listed. </a:t>
            </a:r>
            <a:r>
              <a:rPr lang="en-US" sz="2035" dirty="0"/>
              <a:t>Then, write</a:t>
            </a:r>
            <a:r>
              <a:rPr lang="en-US" sz="2035" b="0" i="0" u="none" strike="noStrike" cap="none" baseline="0" dirty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rPr>
              <a:t> a poem </a:t>
            </a:r>
            <a:r>
              <a:rPr lang="en-US" sz="2035" b="0" i="0" u="none" strike="noStrike" cap="none" baseline="0" dirty="0" smtClean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rPr>
              <a:t>about one of the topics in your list in </a:t>
            </a:r>
            <a:r>
              <a:rPr lang="en-US" sz="2035" b="0" i="0" u="none" strike="noStrike" cap="none" baseline="0" dirty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rPr>
              <a:t>the same style as Ronald Wallace.</a:t>
            </a:r>
          </a:p>
          <a:p>
            <a:pPr marL="342900" marR="0" lvl="0" indent="-237172" algn="l" rtl="0">
              <a:lnSpc>
                <a:spcPct val="90000"/>
              </a:lnSpc>
              <a:spcBef>
                <a:spcPts val="333"/>
              </a:spcBef>
              <a:buClr>
                <a:schemeClr val="dk1"/>
              </a:buClr>
              <a:buFont typeface="Arial"/>
              <a:buNone/>
            </a:pPr>
            <a:endParaRPr sz="1665" b="1" i="1" u="none" strike="noStrike" cap="none" baseline="0" dirty="0">
              <a:solidFill>
                <a:srgbClr val="FF0000"/>
              </a:solidFill>
              <a:latin typeface="Cantarell"/>
              <a:ea typeface="Cantarell"/>
              <a:cs typeface="Cantarell"/>
              <a:sym typeface="Cantarel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592"/>
              </a:spcBef>
              <a:buClr>
                <a:schemeClr val="dk1"/>
              </a:buClr>
              <a:buFont typeface="Arial"/>
              <a:buNone/>
            </a:pPr>
            <a:endParaRPr sz="2960" b="0" i="0" u="none" strike="noStrike" cap="none" baseline="0" dirty="0">
              <a:solidFill>
                <a:schemeClr val="dk1"/>
              </a:solidFill>
              <a:latin typeface="Cantarell"/>
              <a:ea typeface="Cantarell"/>
              <a:cs typeface="Cantarell"/>
              <a:sym typeface="Cantarell"/>
            </a:endParaRPr>
          </a:p>
          <a:p>
            <a:pPr marL="342900" marR="0" lvl="0" indent="-154940" algn="l" rtl="0">
              <a:lnSpc>
                <a:spcPct val="90000"/>
              </a:lnSpc>
              <a:spcBef>
                <a:spcPts val="592"/>
              </a:spcBef>
              <a:buClr>
                <a:schemeClr val="dk1"/>
              </a:buClr>
              <a:buFont typeface="Arial"/>
              <a:buNone/>
            </a:pPr>
            <a:endParaRPr sz="2960" b="0" i="0" u="none" strike="noStrike" cap="none" baseline="0" dirty="0">
              <a:solidFill>
                <a:schemeClr val="dk1"/>
              </a:solidFill>
              <a:latin typeface="Cantarell"/>
              <a:ea typeface="Cantarell"/>
              <a:cs typeface="Cantarell"/>
              <a:sym typeface="Cantarell"/>
            </a:endParaRPr>
          </a:p>
        </p:txBody>
      </p:sp>
    </p:spTree>
    <p:extLst>
      <p:ext uri="{BB962C8B-B14F-4D97-AF65-F5344CB8AC3E}">
        <p14:creationId xmlns:p14="http://schemas.microsoft.com/office/powerpoint/2010/main" val="899868169"/>
      </p:ext>
    </p:extLst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138</Words>
  <Application>Microsoft Office PowerPoint</Application>
  <PresentationFormat>On-screen Show (4:3)</PresentationFormat>
  <Paragraphs>11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Writer’s Workshop   Launching– Day 4</vt:lpstr>
    </vt:vector>
  </TitlesOfParts>
  <Company>BSD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Writer’s Workshop   Launching– Day 4</dc:title>
  <dc:creator>BSD</dc:creator>
  <cp:lastModifiedBy>BSD</cp:lastModifiedBy>
  <cp:revision>2</cp:revision>
  <dcterms:created xsi:type="dcterms:W3CDTF">2015-09-29T19:40:11Z</dcterms:created>
  <dcterms:modified xsi:type="dcterms:W3CDTF">2015-09-30T19:31:59Z</dcterms:modified>
</cp:coreProperties>
</file>